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9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2F615B42-4F62-4238-99D8-A205FEDD6F22}" type="datetimeFigureOut">
              <a:rPr lang="en-PH" smtClean="0"/>
              <a:t>20/01/2021</a:t>
            </a:fld>
            <a:endParaRPr lang="en-PH"/>
          </a:p>
        </p:txBody>
      </p:sp>
      <p:sp>
        <p:nvSpPr>
          <p:cNvPr id="5" name="Footer Placeholder 4"/>
          <p:cNvSpPr>
            <a:spLocks noGrp="1"/>
          </p:cNvSpPr>
          <p:nvPr>
            <p:ph type="ftr" sz="quarter" idx="11"/>
          </p:nvPr>
        </p:nvSpPr>
        <p:spPr>
          <a:xfrm>
            <a:off x="2692397" y="5037663"/>
            <a:ext cx="5214635" cy="279400"/>
          </a:xfrm>
        </p:spPr>
        <p:txBody>
          <a:bodyPr/>
          <a:lstStyle/>
          <a:p>
            <a:endParaRPr lang="en-PH"/>
          </a:p>
        </p:txBody>
      </p:sp>
      <p:sp>
        <p:nvSpPr>
          <p:cNvPr id="6" name="Slide Number Placeholder 5"/>
          <p:cNvSpPr>
            <a:spLocks noGrp="1"/>
          </p:cNvSpPr>
          <p:nvPr>
            <p:ph type="sldNum" sz="quarter" idx="12"/>
          </p:nvPr>
        </p:nvSpPr>
        <p:spPr>
          <a:xfrm>
            <a:off x="8956900" y="5037663"/>
            <a:ext cx="551167" cy="279400"/>
          </a:xfrm>
        </p:spPr>
        <p:txBody>
          <a:bodyPr/>
          <a:lstStyle/>
          <a:p>
            <a:fld id="{83B5D338-AA17-4D35-8969-E1D4DC9CF7D3}" type="slidenum">
              <a:rPr lang="en-PH" smtClean="0"/>
              <a:t>‹#›</a:t>
            </a:fld>
            <a:endParaRPr lang="en-PH"/>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154557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615B42-4F62-4238-99D8-A205FEDD6F22}" type="datetimeFigureOut">
              <a:rPr lang="en-PH" smtClean="0"/>
              <a:t>20/01/2021</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83B5D338-AA17-4D35-8969-E1D4DC9CF7D3}" type="slidenum">
              <a:rPr lang="en-PH" smtClean="0"/>
              <a:t>‹#›</a:t>
            </a:fld>
            <a:endParaRPr lang="en-PH"/>
          </a:p>
        </p:txBody>
      </p:sp>
    </p:spTree>
    <p:extLst>
      <p:ext uri="{BB962C8B-B14F-4D97-AF65-F5344CB8AC3E}">
        <p14:creationId xmlns:p14="http://schemas.microsoft.com/office/powerpoint/2010/main" val="985552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615B42-4F62-4238-99D8-A205FEDD6F22}" type="datetimeFigureOut">
              <a:rPr lang="en-PH" smtClean="0"/>
              <a:t>20/01/2021</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3B5D338-AA17-4D35-8969-E1D4DC9CF7D3}" type="slidenum">
              <a:rPr lang="en-PH" smtClean="0"/>
              <a:t>‹#›</a:t>
            </a:fld>
            <a:endParaRPr lang="en-PH"/>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960024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615B42-4F62-4238-99D8-A205FEDD6F22}" type="datetimeFigureOut">
              <a:rPr lang="en-PH" smtClean="0"/>
              <a:t>20/01/2021</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3B5D338-AA17-4D35-8969-E1D4DC9CF7D3}" type="slidenum">
              <a:rPr lang="en-PH" smtClean="0"/>
              <a:t>‹#›</a:t>
            </a:fld>
            <a:endParaRPr lang="en-PH"/>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520170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615B42-4F62-4238-99D8-A205FEDD6F22}" type="datetimeFigureOut">
              <a:rPr lang="en-PH" smtClean="0"/>
              <a:t>20/01/2021</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3B5D338-AA17-4D35-8969-E1D4DC9CF7D3}" type="slidenum">
              <a:rPr lang="en-PH" smtClean="0"/>
              <a:t>‹#›</a:t>
            </a:fld>
            <a:endParaRPr lang="en-PH"/>
          </a:p>
        </p:txBody>
      </p:sp>
    </p:spTree>
    <p:extLst>
      <p:ext uri="{BB962C8B-B14F-4D97-AF65-F5344CB8AC3E}">
        <p14:creationId xmlns:p14="http://schemas.microsoft.com/office/powerpoint/2010/main" val="22493978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615B42-4F62-4238-99D8-A205FEDD6F22}" type="datetimeFigureOut">
              <a:rPr lang="en-PH" smtClean="0"/>
              <a:t>20/01/2021</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3B5D338-AA17-4D35-8969-E1D4DC9CF7D3}" type="slidenum">
              <a:rPr lang="en-PH" smtClean="0"/>
              <a:t>‹#›</a:t>
            </a:fld>
            <a:endParaRPr lang="en-PH"/>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731021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615B42-4F62-4238-99D8-A205FEDD6F22}" type="datetimeFigureOut">
              <a:rPr lang="en-PH" smtClean="0"/>
              <a:t>20/01/2021</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3B5D338-AA17-4D35-8969-E1D4DC9CF7D3}" type="slidenum">
              <a:rPr lang="en-PH" smtClean="0"/>
              <a:t>‹#›</a:t>
            </a:fld>
            <a:endParaRPr lang="en-PH"/>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809467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615B42-4F62-4238-99D8-A205FEDD6F22}" type="datetimeFigureOut">
              <a:rPr lang="en-PH" smtClean="0"/>
              <a:t>20/01/2021</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3B5D338-AA17-4D35-8969-E1D4DC9CF7D3}" type="slidenum">
              <a:rPr lang="en-PH" smtClean="0"/>
              <a:t>‹#›</a:t>
            </a:fld>
            <a:endParaRPr lang="en-PH"/>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640743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615B42-4F62-4238-99D8-A205FEDD6F22}" type="datetimeFigureOut">
              <a:rPr lang="en-PH" smtClean="0"/>
              <a:t>20/01/2021</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3B5D338-AA17-4D35-8969-E1D4DC9CF7D3}" type="slidenum">
              <a:rPr lang="en-PH" smtClean="0"/>
              <a:t>‹#›</a:t>
            </a:fld>
            <a:endParaRPr lang="en-PH"/>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6546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615B42-4F62-4238-99D8-A205FEDD6F22}" type="datetimeFigureOut">
              <a:rPr lang="en-PH" smtClean="0"/>
              <a:t>20/01/2021</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3B5D338-AA17-4D35-8969-E1D4DC9CF7D3}" type="slidenum">
              <a:rPr lang="en-PH" smtClean="0"/>
              <a:t>‹#›</a:t>
            </a:fld>
            <a:endParaRPr lang="en-PH"/>
          </a:p>
        </p:txBody>
      </p:sp>
    </p:spTree>
    <p:extLst>
      <p:ext uri="{BB962C8B-B14F-4D97-AF65-F5344CB8AC3E}">
        <p14:creationId xmlns:p14="http://schemas.microsoft.com/office/powerpoint/2010/main" val="1601463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615B42-4F62-4238-99D8-A205FEDD6F22}" type="datetimeFigureOut">
              <a:rPr lang="en-PH" smtClean="0"/>
              <a:t>20/01/2021</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83B5D338-AA17-4D35-8969-E1D4DC9CF7D3}" type="slidenum">
              <a:rPr lang="en-PH" smtClean="0"/>
              <a:t>‹#›</a:t>
            </a:fld>
            <a:endParaRPr lang="en-PH"/>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02536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615B42-4F62-4238-99D8-A205FEDD6F22}" type="datetimeFigureOut">
              <a:rPr lang="en-PH" smtClean="0"/>
              <a:t>20/01/2021</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83B5D338-AA17-4D35-8969-E1D4DC9CF7D3}" type="slidenum">
              <a:rPr lang="en-PH" smtClean="0"/>
              <a:t>‹#›</a:t>
            </a:fld>
            <a:endParaRPr lang="en-PH"/>
          </a:p>
        </p:txBody>
      </p:sp>
    </p:spTree>
    <p:extLst>
      <p:ext uri="{BB962C8B-B14F-4D97-AF65-F5344CB8AC3E}">
        <p14:creationId xmlns:p14="http://schemas.microsoft.com/office/powerpoint/2010/main" val="631203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615B42-4F62-4238-99D8-A205FEDD6F22}" type="datetimeFigureOut">
              <a:rPr lang="en-PH" smtClean="0"/>
              <a:t>20/01/2021</a:t>
            </a:fld>
            <a:endParaRPr lang="en-PH"/>
          </a:p>
        </p:txBody>
      </p:sp>
      <p:sp>
        <p:nvSpPr>
          <p:cNvPr id="8" name="Footer Placeholder 7"/>
          <p:cNvSpPr>
            <a:spLocks noGrp="1"/>
          </p:cNvSpPr>
          <p:nvPr>
            <p:ph type="ftr" sz="quarter" idx="11"/>
          </p:nvPr>
        </p:nvSpPr>
        <p:spPr/>
        <p:txBody>
          <a:bodyPr/>
          <a:lstStyle/>
          <a:p>
            <a:endParaRPr lang="en-PH"/>
          </a:p>
        </p:txBody>
      </p:sp>
      <p:sp>
        <p:nvSpPr>
          <p:cNvPr id="9" name="Slide Number Placeholder 8"/>
          <p:cNvSpPr>
            <a:spLocks noGrp="1"/>
          </p:cNvSpPr>
          <p:nvPr>
            <p:ph type="sldNum" sz="quarter" idx="12"/>
          </p:nvPr>
        </p:nvSpPr>
        <p:spPr/>
        <p:txBody>
          <a:bodyPr/>
          <a:lstStyle/>
          <a:p>
            <a:fld id="{83B5D338-AA17-4D35-8969-E1D4DC9CF7D3}" type="slidenum">
              <a:rPr lang="en-PH" smtClean="0"/>
              <a:t>‹#›</a:t>
            </a:fld>
            <a:endParaRPr lang="en-PH"/>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967736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615B42-4F62-4238-99D8-A205FEDD6F22}" type="datetimeFigureOut">
              <a:rPr lang="en-PH" smtClean="0"/>
              <a:t>20/01/2021</a:t>
            </a:fld>
            <a:endParaRPr lang="en-PH"/>
          </a:p>
        </p:txBody>
      </p:sp>
      <p:sp>
        <p:nvSpPr>
          <p:cNvPr id="4" name="Footer Placeholder 3"/>
          <p:cNvSpPr>
            <a:spLocks noGrp="1"/>
          </p:cNvSpPr>
          <p:nvPr>
            <p:ph type="ftr" sz="quarter" idx="11"/>
          </p:nvPr>
        </p:nvSpPr>
        <p:spPr/>
        <p:txBody>
          <a:bodyPr/>
          <a:lstStyle/>
          <a:p>
            <a:endParaRPr lang="en-PH"/>
          </a:p>
        </p:txBody>
      </p:sp>
      <p:sp>
        <p:nvSpPr>
          <p:cNvPr id="5" name="Slide Number Placeholder 4"/>
          <p:cNvSpPr>
            <a:spLocks noGrp="1"/>
          </p:cNvSpPr>
          <p:nvPr>
            <p:ph type="sldNum" sz="quarter" idx="12"/>
          </p:nvPr>
        </p:nvSpPr>
        <p:spPr/>
        <p:txBody>
          <a:bodyPr/>
          <a:lstStyle/>
          <a:p>
            <a:fld id="{83B5D338-AA17-4D35-8969-E1D4DC9CF7D3}" type="slidenum">
              <a:rPr lang="en-PH" smtClean="0"/>
              <a:t>‹#›</a:t>
            </a:fld>
            <a:endParaRPr lang="en-PH"/>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05121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615B42-4F62-4238-99D8-A205FEDD6F22}" type="datetimeFigureOut">
              <a:rPr lang="en-PH" smtClean="0"/>
              <a:t>20/01/2021</a:t>
            </a:fld>
            <a:endParaRPr lang="en-PH"/>
          </a:p>
        </p:txBody>
      </p:sp>
      <p:sp>
        <p:nvSpPr>
          <p:cNvPr id="3" name="Footer Placeholder 2"/>
          <p:cNvSpPr>
            <a:spLocks noGrp="1"/>
          </p:cNvSpPr>
          <p:nvPr>
            <p:ph type="ftr" sz="quarter" idx="11"/>
          </p:nvPr>
        </p:nvSpPr>
        <p:spPr/>
        <p:txBody>
          <a:bodyPr/>
          <a:lstStyle/>
          <a:p>
            <a:endParaRPr lang="en-PH"/>
          </a:p>
        </p:txBody>
      </p:sp>
      <p:sp>
        <p:nvSpPr>
          <p:cNvPr id="4" name="Slide Number Placeholder 3"/>
          <p:cNvSpPr>
            <a:spLocks noGrp="1"/>
          </p:cNvSpPr>
          <p:nvPr>
            <p:ph type="sldNum" sz="quarter" idx="12"/>
          </p:nvPr>
        </p:nvSpPr>
        <p:spPr/>
        <p:txBody>
          <a:bodyPr/>
          <a:lstStyle/>
          <a:p>
            <a:fld id="{83B5D338-AA17-4D35-8969-E1D4DC9CF7D3}" type="slidenum">
              <a:rPr lang="en-PH" smtClean="0"/>
              <a:t>‹#›</a:t>
            </a:fld>
            <a:endParaRPr lang="en-PH"/>
          </a:p>
        </p:txBody>
      </p:sp>
    </p:spTree>
    <p:extLst>
      <p:ext uri="{BB962C8B-B14F-4D97-AF65-F5344CB8AC3E}">
        <p14:creationId xmlns:p14="http://schemas.microsoft.com/office/powerpoint/2010/main" val="2242798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615B42-4F62-4238-99D8-A205FEDD6F22}" type="datetimeFigureOut">
              <a:rPr lang="en-PH" smtClean="0"/>
              <a:t>20/01/2021</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83B5D338-AA17-4D35-8969-E1D4DC9CF7D3}" type="slidenum">
              <a:rPr lang="en-PH" smtClean="0"/>
              <a:t>‹#›</a:t>
            </a:fld>
            <a:endParaRPr lang="en-PH"/>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88242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615B42-4F62-4238-99D8-A205FEDD6F22}" type="datetimeFigureOut">
              <a:rPr lang="en-PH" smtClean="0"/>
              <a:t>20/01/2021</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83B5D338-AA17-4D35-8969-E1D4DC9CF7D3}" type="slidenum">
              <a:rPr lang="en-PH" smtClean="0"/>
              <a:t>‹#›</a:t>
            </a:fld>
            <a:endParaRPr lang="en-PH"/>
          </a:p>
        </p:txBody>
      </p:sp>
    </p:spTree>
    <p:extLst>
      <p:ext uri="{BB962C8B-B14F-4D97-AF65-F5344CB8AC3E}">
        <p14:creationId xmlns:p14="http://schemas.microsoft.com/office/powerpoint/2010/main" val="3773152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F615B42-4F62-4238-99D8-A205FEDD6F22}" type="datetimeFigureOut">
              <a:rPr lang="en-PH" smtClean="0"/>
              <a:t>20/01/2021</a:t>
            </a:fld>
            <a:endParaRPr lang="en-PH"/>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PH"/>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3B5D338-AA17-4D35-8969-E1D4DC9CF7D3}" type="slidenum">
              <a:rPr lang="en-PH" smtClean="0"/>
              <a:t>‹#›</a:t>
            </a:fld>
            <a:endParaRPr lang="en-PH"/>
          </a:p>
        </p:txBody>
      </p:sp>
    </p:spTree>
    <p:extLst>
      <p:ext uri="{BB962C8B-B14F-4D97-AF65-F5344CB8AC3E}">
        <p14:creationId xmlns:p14="http://schemas.microsoft.com/office/powerpoint/2010/main" val="3560937502"/>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 id="2147483767" r:id="rId13"/>
    <p:sldLayoutId id="2147483768" r:id="rId14"/>
    <p:sldLayoutId id="2147483769" r:id="rId15"/>
    <p:sldLayoutId id="2147483770" r:id="rId16"/>
    <p:sldLayoutId id="2147483771"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86A5-5EF9-468B-80F2-DF3BC3DBD9C3}"/>
              </a:ext>
            </a:extLst>
          </p:cNvPr>
          <p:cNvSpPr>
            <a:spLocks noGrp="1"/>
          </p:cNvSpPr>
          <p:nvPr>
            <p:ph type="ctrTitle"/>
          </p:nvPr>
        </p:nvSpPr>
        <p:spPr>
          <a:xfrm>
            <a:off x="2446638" y="1268627"/>
            <a:ext cx="7306962" cy="3739978"/>
          </a:xfrm>
        </p:spPr>
        <p:txBody>
          <a:bodyPr>
            <a:normAutofit/>
          </a:bodyPr>
          <a:lstStyle/>
          <a:p>
            <a:r>
              <a:rPr lang="en-US" sz="3200" b="1" dirty="0">
                <a:latin typeface="Nirmala UI Semilight" panose="020B0402040204020203" pitchFamily="34" charset="0"/>
                <a:cs typeface="Nirmala UI Semilight" panose="020B0402040204020203" pitchFamily="34" charset="0"/>
              </a:rPr>
              <a:t>How can the sudden change in communicative strategy in a conversation affect the quality of interaction, </a:t>
            </a:r>
            <a:br>
              <a:rPr lang="en-US" sz="3200" b="1" dirty="0">
                <a:latin typeface="Nirmala UI Semilight" panose="020B0402040204020203" pitchFamily="34" charset="0"/>
                <a:cs typeface="Nirmala UI Semilight" panose="020B0402040204020203" pitchFamily="34" charset="0"/>
              </a:rPr>
            </a:br>
            <a:r>
              <a:rPr lang="en-US" sz="3200" b="1" dirty="0">
                <a:latin typeface="Nirmala UI Semilight" panose="020B0402040204020203" pitchFamily="34" charset="0"/>
                <a:cs typeface="Nirmala UI Semilight" panose="020B0402040204020203" pitchFamily="34" charset="0"/>
              </a:rPr>
              <a:t>the speaker-audience relationship, the role and responsibilities of the speaker, the message, and the delivery</a:t>
            </a:r>
            <a:r>
              <a:rPr lang="en-US" sz="3200" dirty="0">
                <a:latin typeface="Nirmala UI Semilight" panose="020B0402040204020203" pitchFamily="34" charset="0"/>
                <a:cs typeface="Nirmala UI Semilight" panose="020B0402040204020203" pitchFamily="34" charset="0"/>
              </a:rPr>
              <a:t>?</a:t>
            </a:r>
            <a:endParaRPr lang="en-PH" sz="3200" dirty="0">
              <a:latin typeface="Nirmala UI Semilight" panose="020B0402040204020203" pitchFamily="34" charset="0"/>
              <a:cs typeface="Nirmala UI Semilight" panose="020B0402040204020203" pitchFamily="34" charset="0"/>
            </a:endParaRPr>
          </a:p>
        </p:txBody>
      </p:sp>
      <p:pic>
        <p:nvPicPr>
          <p:cNvPr id="3" name="Audio 2">
            <a:hlinkClick r:id="" action="ppaction://media"/>
            <a:extLst>
              <a:ext uri="{FF2B5EF4-FFF2-40B4-BE49-F238E27FC236}">
                <a16:creationId xmlns:a16="http://schemas.microsoft.com/office/drawing/2014/main" id="{BAC8E8C5-00DD-431A-A6BC-7F28EFD6029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91651271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7448">
        <p15:prstTrans prst="fallOver"/>
      </p:transition>
    </mc:Choice>
    <mc:Fallback>
      <p:transition spd="slow" advTm="174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86A5-5EF9-468B-80F2-DF3BC3DBD9C3}"/>
              </a:ext>
            </a:extLst>
          </p:cNvPr>
          <p:cNvSpPr>
            <a:spLocks noGrp="1"/>
          </p:cNvSpPr>
          <p:nvPr>
            <p:ph type="ctrTitle"/>
          </p:nvPr>
        </p:nvSpPr>
        <p:spPr>
          <a:xfrm>
            <a:off x="2603157" y="1103870"/>
            <a:ext cx="7224584" cy="3550507"/>
          </a:xfrm>
        </p:spPr>
        <p:txBody>
          <a:bodyPr>
            <a:normAutofit/>
          </a:bodyPr>
          <a:lstStyle/>
          <a:p>
            <a:pPr algn="l"/>
            <a:r>
              <a:rPr lang="en-US" sz="3600" b="0" i="0" dirty="0">
                <a:solidFill>
                  <a:srgbClr val="000000"/>
                </a:solidFill>
                <a:effectLst/>
                <a:latin typeface="Nirmala UI Semilight" panose="020B0402040204020203" pitchFamily="34" charset="0"/>
                <a:cs typeface="Nirmala UI Semilight" panose="020B0402040204020203" pitchFamily="34" charset="0"/>
              </a:rPr>
              <a:t>When </a:t>
            </a:r>
            <a:r>
              <a:rPr lang="en-US" sz="3600" b="1" i="0" dirty="0">
                <a:solidFill>
                  <a:srgbClr val="000000"/>
                </a:solidFill>
                <a:effectLst/>
                <a:latin typeface="Nirmala UI Semilight" panose="020B0402040204020203" pitchFamily="34" charset="0"/>
                <a:cs typeface="Nirmala UI Semilight" panose="020B0402040204020203" pitchFamily="34" charset="0"/>
              </a:rPr>
              <a:t>communicative strategies</a:t>
            </a:r>
            <a:r>
              <a:rPr lang="en-US" sz="3600" b="0" i="0" dirty="0">
                <a:solidFill>
                  <a:srgbClr val="000000"/>
                </a:solidFill>
                <a:effectLst/>
                <a:latin typeface="Nirmala UI Semilight" panose="020B0402040204020203" pitchFamily="34" charset="0"/>
                <a:cs typeface="Nirmala UI Semilight" panose="020B0402040204020203" pitchFamily="34" charset="0"/>
              </a:rPr>
              <a:t> are used effectively, both the speaker and listener improve their interactive inputs and outputs.</a:t>
            </a:r>
          </a:p>
        </p:txBody>
      </p:sp>
      <p:pic>
        <p:nvPicPr>
          <p:cNvPr id="3" name="Audio 2">
            <a:hlinkClick r:id="" action="ppaction://media"/>
            <a:extLst>
              <a:ext uri="{FF2B5EF4-FFF2-40B4-BE49-F238E27FC236}">
                <a16:creationId xmlns:a16="http://schemas.microsoft.com/office/drawing/2014/main" id="{82664628-2E9A-4DB1-B1E7-85BC6EADE6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9053784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3291">
        <p15:prstTrans prst="fallOver"/>
      </p:transition>
    </mc:Choice>
    <mc:Fallback>
      <p:transition spd="slow" advTm="1329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82379-EE25-447B-9E17-1D076D0C248A}"/>
              </a:ext>
            </a:extLst>
          </p:cNvPr>
          <p:cNvSpPr>
            <a:spLocks noGrp="1"/>
          </p:cNvSpPr>
          <p:nvPr>
            <p:ph type="title"/>
          </p:nvPr>
        </p:nvSpPr>
        <p:spPr/>
        <p:txBody>
          <a:bodyPr/>
          <a:lstStyle/>
          <a:p>
            <a:r>
              <a:rPr lang="en-PH" dirty="0">
                <a:latin typeface="Nirmala UI Semilight" panose="020B0402040204020203" pitchFamily="34" charset="0"/>
                <a:cs typeface="Nirmala UI Semilight" panose="020B0402040204020203" pitchFamily="34" charset="0"/>
              </a:rPr>
              <a:t>Topic Control</a:t>
            </a:r>
          </a:p>
        </p:txBody>
      </p:sp>
      <p:sp>
        <p:nvSpPr>
          <p:cNvPr id="3" name="Content Placeholder 2">
            <a:extLst>
              <a:ext uri="{FF2B5EF4-FFF2-40B4-BE49-F238E27FC236}">
                <a16:creationId xmlns:a16="http://schemas.microsoft.com/office/drawing/2014/main" id="{B5AA5FC3-67C5-4FF6-8C6A-170086CDFE0B}"/>
              </a:ext>
            </a:extLst>
          </p:cNvPr>
          <p:cNvSpPr>
            <a:spLocks noGrp="1"/>
          </p:cNvSpPr>
          <p:nvPr>
            <p:ph idx="1"/>
          </p:nvPr>
        </p:nvSpPr>
        <p:spPr/>
        <p:txBody>
          <a:bodyPr>
            <a:normAutofit/>
          </a:bodyPr>
          <a:lstStyle/>
          <a:p>
            <a:r>
              <a:rPr lang="en-US" sz="2300" b="1" i="0" u="sng" dirty="0">
                <a:solidFill>
                  <a:srgbClr val="000000"/>
                </a:solidFill>
                <a:effectLst/>
                <a:latin typeface="Nirmala UI Semilight" panose="020B0402040204020203" pitchFamily="34" charset="0"/>
                <a:cs typeface="Nirmala UI Semilight" panose="020B0402040204020203" pitchFamily="34" charset="0"/>
              </a:rPr>
              <a:t> A communicative strategy </a:t>
            </a:r>
            <a:r>
              <a:rPr lang="en-US" sz="2300" b="0" i="0" dirty="0">
                <a:solidFill>
                  <a:srgbClr val="000000"/>
                </a:solidFill>
                <a:effectLst/>
                <a:latin typeface="Nirmala UI Semilight" panose="020B0402040204020203" pitchFamily="34" charset="0"/>
                <a:cs typeface="Nirmala UI Semilight" panose="020B0402040204020203" pitchFamily="34" charset="0"/>
              </a:rPr>
              <a:t>used to control and prevent unnecessary interruptions and topic shifts in a certain conversation. - Topic control is sticking to the topic throughout the discussion. It covers how procedural formality or informality affects the development of topic in conversation.</a:t>
            </a:r>
          </a:p>
          <a:p>
            <a:endParaRPr lang="en-US" sz="2000" dirty="0">
              <a:solidFill>
                <a:srgbClr val="000000"/>
              </a:solidFill>
              <a:latin typeface="Nirmala UI Semilight" panose="020B0402040204020203" pitchFamily="34" charset="0"/>
              <a:cs typeface="Nirmala UI Semilight" panose="020B0402040204020203" pitchFamily="34" charset="0"/>
            </a:endParaRPr>
          </a:p>
          <a:p>
            <a:pPr algn="l"/>
            <a:r>
              <a:rPr lang="en-US" sz="1600" b="1" i="0" dirty="0">
                <a:solidFill>
                  <a:srgbClr val="000000"/>
                </a:solidFill>
                <a:effectLst/>
                <a:latin typeface="Nirmala UI Semilight" panose="020B0402040204020203" pitchFamily="34" charset="0"/>
                <a:cs typeface="Nirmala UI Semilight" panose="020B0402040204020203" pitchFamily="34" charset="0"/>
              </a:rPr>
              <a:t>Examples:</a:t>
            </a:r>
          </a:p>
          <a:p>
            <a:pPr algn="l"/>
            <a:r>
              <a:rPr lang="en-US" sz="1600" b="0" i="0" dirty="0">
                <a:solidFill>
                  <a:srgbClr val="000000"/>
                </a:solidFill>
                <a:effectLst/>
                <a:latin typeface="Nirmala UI Semilight" panose="020B0402040204020203" pitchFamily="34" charset="0"/>
                <a:cs typeface="Nirmala UI Semilight" panose="020B0402040204020203" pitchFamily="34" charset="0"/>
              </a:rPr>
              <a:t>“let's go back to the topic"</a:t>
            </a:r>
          </a:p>
          <a:p>
            <a:pPr algn="l"/>
            <a:r>
              <a:rPr lang="en-US" sz="1600" b="0" i="0" dirty="0">
                <a:solidFill>
                  <a:srgbClr val="000000"/>
                </a:solidFill>
                <a:effectLst/>
                <a:latin typeface="Nirmala UI Semilight" panose="020B0402040204020203" pitchFamily="34" charset="0"/>
                <a:cs typeface="Nirmala UI Semilight" panose="020B0402040204020203" pitchFamily="34" charset="0"/>
              </a:rPr>
              <a:t>“We're talking about school here, right?”</a:t>
            </a:r>
          </a:p>
          <a:p>
            <a:endParaRPr lang="en-PH" sz="2000" dirty="0">
              <a:latin typeface="Nirmala UI Semilight" panose="020B0402040204020203" pitchFamily="34" charset="0"/>
              <a:cs typeface="Nirmala UI Semilight" panose="020B0402040204020203" pitchFamily="34" charset="0"/>
            </a:endParaRPr>
          </a:p>
        </p:txBody>
      </p:sp>
      <p:pic>
        <p:nvPicPr>
          <p:cNvPr id="4" name="Audio 3">
            <a:hlinkClick r:id="" action="ppaction://media"/>
            <a:extLst>
              <a:ext uri="{FF2B5EF4-FFF2-40B4-BE49-F238E27FC236}">
                <a16:creationId xmlns:a16="http://schemas.microsoft.com/office/drawing/2014/main" id="{9759AC78-9AD5-4388-8F8A-34703A934E0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3999792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39692">
        <p15:prstTrans prst="fallOver"/>
      </p:transition>
    </mc:Choice>
    <mc:Fallback>
      <p:transition spd="slow" advTm="3969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82379-EE25-447B-9E17-1D076D0C248A}"/>
              </a:ext>
            </a:extLst>
          </p:cNvPr>
          <p:cNvSpPr>
            <a:spLocks noGrp="1"/>
          </p:cNvSpPr>
          <p:nvPr>
            <p:ph type="title"/>
          </p:nvPr>
        </p:nvSpPr>
        <p:spPr/>
        <p:txBody>
          <a:bodyPr/>
          <a:lstStyle/>
          <a:p>
            <a:r>
              <a:rPr lang="en-PH" dirty="0">
                <a:latin typeface="Nirmala UI Semilight" panose="020B0402040204020203" pitchFamily="34" charset="0"/>
                <a:cs typeface="Nirmala UI Semilight" panose="020B0402040204020203" pitchFamily="34" charset="0"/>
              </a:rPr>
              <a:t>Types of Communication strategies</a:t>
            </a:r>
          </a:p>
        </p:txBody>
      </p:sp>
      <p:sp>
        <p:nvSpPr>
          <p:cNvPr id="3" name="Content Placeholder 2">
            <a:extLst>
              <a:ext uri="{FF2B5EF4-FFF2-40B4-BE49-F238E27FC236}">
                <a16:creationId xmlns:a16="http://schemas.microsoft.com/office/drawing/2014/main" id="{B5AA5FC3-67C5-4FF6-8C6A-170086CDFE0B}"/>
              </a:ext>
            </a:extLst>
          </p:cNvPr>
          <p:cNvSpPr>
            <a:spLocks noGrp="1"/>
          </p:cNvSpPr>
          <p:nvPr>
            <p:ph idx="1"/>
          </p:nvPr>
        </p:nvSpPr>
        <p:spPr/>
        <p:txBody>
          <a:bodyPr>
            <a:normAutofit fontScale="62500" lnSpcReduction="20000"/>
          </a:bodyPr>
          <a:lstStyle/>
          <a:p>
            <a:endParaRPr lang="en-US" sz="2400" b="0" i="0" u="sng" dirty="0">
              <a:solidFill>
                <a:srgbClr val="000000"/>
              </a:solidFill>
              <a:effectLst/>
              <a:latin typeface="Nirmala UI Semilight" panose="020B0402040204020203" pitchFamily="34" charset="0"/>
              <a:cs typeface="Nirmala UI Semilight" panose="020B0402040204020203" pitchFamily="34" charset="0"/>
            </a:endParaRPr>
          </a:p>
          <a:p>
            <a:r>
              <a:rPr lang="en-US" sz="2400" b="1" i="0" u="sng" dirty="0">
                <a:solidFill>
                  <a:srgbClr val="000000"/>
                </a:solidFill>
                <a:effectLst/>
                <a:latin typeface="Nirmala UI Semilight" panose="020B0402040204020203" pitchFamily="34" charset="0"/>
                <a:cs typeface="Nirmala UI Semilight" panose="020B0402040204020203" pitchFamily="34" charset="0"/>
              </a:rPr>
              <a:t>Nomination</a:t>
            </a:r>
            <a:r>
              <a:rPr lang="en-US" sz="2400" b="0" i="0" dirty="0">
                <a:solidFill>
                  <a:srgbClr val="000000"/>
                </a:solidFill>
                <a:effectLst/>
                <a:latin typeface="Nirmala UI Semilight" panose="020B0402040204020203" pitchFamily="34" charset="0"/>
                <a:cs typeface="Nirmala UI Semilight" panose="020B0402040204020203" pitchFamily="34" charset="0"/>
              </a:rPr>
              <a:t> speaker carries to collaboratively and productively establish a topic. Basically, when you employ this strategy, you try to open a topic with the people you are talking to</a:t>
            </a:r>
          </a:p>
          <a:p>
            <a:r>
              <a:rPr lang="en-US" sz="2400" b="1" i="0" u="sng" dirty="0">
                <a:solidFill>
                  <a:srgbClr val="000000"/>
                </a:solidFill>
                <a:effectLst/>
                <a:latin typeface="Nirmala UI Semilight" panose="020B0402040204020203" pitchFamily="34" charset="0"/>
                <a:cs typeface="Nirmala UI Semilight" panose="020B0402040204020203" pitchFamily="34" charset="0"/>
              </a:rPr>
              <a:t>Restriction</a:t>
            </a:r>
            <a:r>
              <a:rPr lang="en-US" sz="2400" b="0" i="0" dirty="0">
                <a:solidFill>
                  <a:srgbClr val="000000"/>
                </a:solidFill>
                <a:effectLst/>
                <a:latin typeface="Nirmala UI Semilight" panose="020B0402040204020203" pitchFamily="34" charset="0"/>
                <a:cs typeface="Nirmala UI Semilight" panose="020B0402040204020203" pitchFamily="34" charset="0"/>
              </a:rPr>
              <a:t> - Refers to any limitation you may have as a speaker. On some cases of communication, there's instructions that must be followed. Those instructions confine you as a speaker and limit what you can say.</a:t>
            </a:r>
          </a:p>
          <a:p>
            <a:r>
              <a:rPr lang="en-US" sz="2400" b="1" i="0" u="sng" dirty="0">
                <a:solidFill>
                  <a:srgbClr val="000000"/>
                </a:solidFill>
                <a:effectLst/>
                <a:latin typeface="Nirmala UI Semilight" panose="020B0402040204020203" pitchFamily="34" charset="0"/>
                <a:cs typeface="Nirmala UI Semilight" panose="020B0402040204020203" pitchFamily="34" charset="0"/>
              </a:rPr>
              <a:t>Turn-taking</a:t>
            </a:r>
            <a:r>
              <a:rPr lang="en-US" sz="2400" b="0" i="0" dirty="0">
                <a:solidFill>
                  <a:srgbClr val="000000"/>
                </a:solidFill>
                <a:effectLst/>
                <a:latin typeface="Nirmala UI Semilight" panose="020B0402040204020203" pitchFamily="34" charset="0"/>
                <a:cs typeface="Nirmala UI Semilight" panose="020B0402040204020203" pitchFamily="34" charset="0"/>
              </a:rPr>
              <a:t> - Pertains to the process by which people decides who take the conversational floor. Primarily, the idea is to give all communicators a chance to speak</a:t>
            </a:r>
          </a:p>
          <a:p>
            <a:r>
              <a:rPr lang="en-US" sz="2400" b="1" i="0" u="sng" dirty="0">
                <a:solidFill>
                  <a:srgbClr val="000000"/>
                </a:solidFill>
                <a:effectLst/>
                <a:latin typeface="Nirmala UI Semilight" panose="020B0402040204020203" pitchFamily="34" charset="0"/>
                <a:cs typeface="Nirmala UI Semilight" panose="020B0402040204020203" pitchFamily="34" charset="0"/>
              </a:rPr>
              <a:t>Topic Shifting</a:t>
            </a:r>
            <a:r>
              <a:rPr lang="en-US" sz="2400" b="1" i="0" dirty="0">
                <a:solidFill>
                  <a:srgbClr val="000000"/>
                </a:solidFill>
                <a:effectLst/>
                <a:latin typeface="Nirmala UI Semilight" panose="020B0402040204020203" pitchFamily="34" charset="0"/>
                <a:cs typeface="Nirmala UI Semilight" panose="020B0402040204020203" pitchFamily="34" charset="0"/>
              </a:rPr>
              <a:t> </a:t>
            </a:r>
            <a:r>
              <a:rPr lang="en-US" sz="2400" b="0" i="0" dirty="0">
                <a:solidFill>
                  <a:srgbClr val="000000"/>
                </a:solidFill>
                <a:effectLst/>
                <a:latin typeface="Nirmala UI Semilight" panose="020B0402040204020203" pitchFamily="34" charset="0"/>
                <a:cs typeface="Nirmala UI Semilight" panose="020B0402040204020203" pitchFamily="34" charset="0"/>
              </a:rPr>
              <a:t>- Involves moving from one topic to another. It is where one part of a conversation ends and where another begins.</a:t>
            </a:r>
          </a:p>
          <a:p>
            <a:r>
              <a:rPr lang="en-US" sz="2400" b="1" i="0" u="sng" dirty="0">
                <a:solidFill>
                  <a:srgbClr val="000000"/>
                </a:solidFill>
                <a:effectLst/>
                <a:latin typeface="Nirmala UI Semilight" panose="020B0402040204020203" pitchFamily="34" charset="0"/>
                <a:cs typeface="Nirmala UI Semilight" panose="020B0402040204020203" pitchFamily="34" charset="0"/>
              </a:rPr>
              <a:t>Repair</a:t>
            </a:r>
            <a:r>
              <a:rPr lang="en-US" sz="2400" b="0" i="0" dirty="0">
                <a:solidFill>
                  <a:srgbClr val="000000"/>
                </a:solidFill>
                <a:effectLst/>
                <a:latin typeface="Nirmala UI Semilight" panose="020B0402040204020203" pitchFamily="34" charset="0"/>
                <a:cs typeface="Nirmala UI Semilight" panose="020B0402040204020203" pitchFamily="34" charset="0"/>
              </a:rPr>
              <a:t> - refers to how speaker address the problems in speaking, listening and comprehending that they may encounter in a conversation.</a:t>
            </a:r>
          </a:p>
          <a:p>
            <a:r>
              <a:rPr lang="en-US" sz="2400" b="1" i="0" u="sng" dirty="0">
                <a:solidFill>
                  <a:srgbClr val="000000"/>
                </a:solidFill>
                <a:effectLst/>
                <a:latin typeface="Nirmala UI Semilight" panose="020B0402040204020203" pitchFamily="34" charset="0"/>
                <a:cs typeface="Nirmala UI Semilight" panose="020B0402040204020203" pitchFamily="34" charset="0"/>
              </a:rPr>
              <a:t>Termination</a:t>
            </a:r>
            <a:r>
              <a:rPr lang="en-US" sz="2400" b="0" i="0" dirty="0">
                <a:solidFill>
                  <a:srgbClr val="000000"/>
                </a:solidFill>
                <a:effectLst/>
                <a:latin typeface="Nirmala UI Semilight" panose="020B0402040204020203" pitchFamily="34" charset="0"/>
                <a:cs typeface="Nirmala UI Semilight" panose="020B0402040204020203" pitchFamily="34" charset="0"/>
              </a:rPr>
              <a:t> - refers to the conversation participants' close initiating expressions that end a topic in a conversation</a:t>
            </a:r>
          </a:p>
        </p:txBody>
      </p:sp>
      <p:pic>
        <p:nvPicPr>
          <p:cNvPr id="4" name="Audio 3">
            <a:hlinkClick r:id="" action="ppaction://media"/>
            <a:extLst>
              <a:ext uri="{FF2B5EF4-FFF2-40B4-BE49-F238E27FC236}">
                <a16:creationId xmlns:a16="http://schemas.microsoft.com/office/drawing/2014/main" id="{256871E6-6753-44CF-8122-E8D6AAEDA7B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9511732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83010">
        <p15:prstTrans prst="fallOver"/>
      </p:transition>
    </mc:Choice>
    <mc:Fallback>
      <p:transition spd="slow" advTm="830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86A5-5EF9-468B-80F2-DF3BC3DBD9C3}"/>
              </a:ext>
            </a:extLst>
          </p:cNvPr>
          <p:cNvSpPr>
            <a:spLocks noGrp="1"/>
          </p:cNvSpPr>
          <p:nvPr>
            <p:ph type="ctrTitle"/>
          </p:nvPr>
        </p:nvSpPr>
        <p:spPr>
          <a:xfrm>
            <a:off x="2446638" y="1268627"/>
            <a:ext cx="7306962" cy="3962400"/>
          </a:xfrm>
        </p:spPr>
        <p:txBody>
          <a:bodyPr>
            <a:normAutofit/>
          </a:bodyPr>
          <a:lstStyle/>
          <a:p>
            <a:r>
              <a:rPr lang="en-US" sz="3200" b="1" dirty="0">
                <a:solidFill>
                  <a:srgbClr val="000000"/>
                </a:solidFill>
                <a:effectLst/>
                <a:latin typeface="Nirmala UI Semilight" panose="020B0402040204020203" pitchFamily="34" charset="0"/>
                <a:cs typeface="Nirmala UI Semilight" panose="020B0402040204020203" pitchFamily="34" charset="0"/>
              </a:rPr>
              <a:t>Communicative strategy -</a:t>
            </a:r>
            <a:r>
              <a:rPr lang="en-US" sz="3200" b="0" i="0" dirty="0">
                <a:solidFill>
                  <a:srgbClr val="000000"/>
                </a:solidFill>
                <a:effectLst/>
                <a:latin typeface="Nirmala UI Semilight" panose="020B0402040204020203" pitchFamily="34" charset="0"/>
                <a:cs typeface="Nirmala UI Semilight" panose="020B0402040204020203" pitchFamily="34" charset="0"/>
              </a:rPr>
              <a:t> </a:t>
            </a:r>
            <a:r>
              <a:rPr lang="en-US" sz="2800" b="0" i="0" dirty="0">
                <a:solidFill>
                  <a:srgbClr val="000000"/>
                </a:solidFill>
                <a:effectLst/>
                <a:latin typeface="Nirmala UI Semilight" panose="020B0402040204020203" pitchFamily="34" charset="0"/>
                <a:cs typeface="Nirmala UI Semilight" panose="020B0402040204020203" pitchFamily="34" charset="0"/>
              </a:rPr>
              <a:t>is the most effective tool in delivering and acquiring information from both speaker and listener. This is used to efficiently share useful ideas to provide quality of interaction in communication based on previous references.  </a:t>
            </a:r>
            <a:endParaRPr lang="en-PH" sz="2800" dirty="0">
              <a:latin typeface="Nirmala UI Semilight" panose="020B0402040204020203" pitchFamily="34" charset="0"/>
              <a:cs typeface="Nirmala UI Semilight" panose="020B0402040204020203" pitchFamily="34" charset="0"/>
            </a:endParaRPr>
          </a:p>
        </p:txBody>
      </p:sp>
      <p:pic>
        <p:nvPicPr>
          <p:cNvPr id="3" name="Audio 2">
            <a:hlinkClick r:id="" action="ppaction://media"/>
            <a:extLst>
              <a:ext uri="{FF2B5EF4-FFF2-40B4-BE49-F238E27FC236}">
                <a16:creationId xmlns:a16="http://schemas.microsoft.com/office/drawing/2014/main" id="{60F6AA41-10A5-453C-8528-73C5F6F88D9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428325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22092">
        <p15:prstTrans prst="fallOver"/>
      </p:transition>
    </mc:Choice>
    <mc:Fallback>
      <p:transition spd="slow" advTm="2209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86A5-5EF9-468B-80F2-DF3BC3DBD9C3}"/>
              </a:ext>
            </a:extLst>
          </p:cNvPr>
          <p:cNvSpPr>
            <a:spLocks noGrp="1"/>
          </p:cNvSpPr>
          <p:nvPr>
            <p:ph type="ctrTitle"/>
          </p:nvPr>
        </p:nvSpPr>
        <p:spPr>
          <a:xfrm>
            <a:off x="2611395" y="1812324"/>
            <a:ext cx="7298723" cy="2866768"/>
          </a:xfrm>
        </p:spPr>
        <p:txBody>
          <a:bodyPr>
            <a:normAutofit fontScale="90000"/>
          </a:bodyPr>
          <a:lstStyle/>
          <a:p>
            <a:pPr algn="l"/>
            <a:r>
              <a:rPr lang="en-US" sz="2800" b="1" i="0" dirty="0">
                <a:solidFill>
                  <a:srgbClr val="000000"/>
                </a:solidFill>
                <a:effectLst/>
                <a:latin typeface="Nirmala UI Semilight" panose="020B0402040204020203" pitchFamily="34" charset="0"/>
                <a:cs typeface="Nirmala UI Semilight" panose="020B0402040204020203" pitchFamily="34" charset="0"/>
              </a:rPr>
              <a:t>It affects the following:</a:t>
            </a:r>
            <a:br>
              <a:rPr lang="en-US" sz="2800" b="0" i="0" dirty="0">
                <a:solidFill>
                  <a:srgbClr val="000000"/>
                </a:solidFill>
                <a:effectLst/>
                <a:latin typeface="Nirmala UI Semilight" panose="020B0402040204020203" pitchFamily="34" charset="0"/>
                <a:cs typeface="Nirmala UI Semilight" panose="020B0402040204020203" pitchFamily="34" charset="0"/>
              </a:rPr>
            </a:br>
            <a:r>
              <a:rPr lang="en-US" sz="2700" b="0" i="0" dirty="0">
                <a:solidFill>
                  <a:srgbClr val="000000"/>
                </a:solidFill>
                <a:effectLst/>
                <a:latin typeface="Nirmala UI Semilight" panose="020B0402040204020203" pitchFamily="34" charset="0"/>
                <a:cs typeface="Nirmala UI Semilight" panose="020B0402040204020203" pitchFamily="34" charset="0"/>
              </a:rPr>
              <a:t>The Speaker – Chooses the most familiar topic which he is willing to discuss and expound at the extent of his expertise. He initiates the interaction and takes control of the success of the communication by means of proper way of presentation.  </a:t>
            </a:r>
          </a:p>
        </p:txBody>
      </p:sp>
      <p:pic>
        <p:nvPicPr>
          <p:cNvPr id="3" name="Audio 2">
            <a:hlinkClick r:id="" action="ppaction://media"/>
            <a:extLst>
              <a:ext uri="{FF2B5EF4-FFF2-40B4-BE49-F238E27FC236}">
                <a16:creationId xmlns:a16="http://schemas.microsoft.com/office/drawing/2014/main" id="{80E56285-1BEE-4CF3-B4F0-8F9BE45B686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29912910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21418">
        <p15:prstTrans prst="fallOver"/>
      </p:transition>
    </mc:Choice>
    <mc:Fallback>
      <p:transition spd="slow" advTm="214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86A5-5EF9-468B-80F2-DF3BC3DBD9C3}"/>
              </a:ext>
            </a:extLst>
          </p:cNvPr>
          <p:cNvSpPr>
            <a:spLocks noGrp="1"/>
          </p:cNvSpPr>
          <p:nvPr>
            <p:ph type="ctrTitle"/>
          </p:nvPr>
        </p:nvSpPr>
        <p:spPr>
          <a:xfrm>
            <a:off x="2603157" y="1103871"/>
            <a:ext cx="7199870" cy="3163329"/>
          </a:xfrm>
        </p:spPr>
        <p:txBody>
          <a:bodyPr>
            <a:normAutofit/>
          </a:bodyPr>
          <a:lstStyle/>
          <a:p>
            <a:pPr algn="l"/>
            <a:r>
              <a:rPr lang="en-US" sz="3200" b="1" i="0" dirty="0">
                <a:solidFill>
                  <a:srgbClr val="000000"/>
                </a:solidFill>
                <a:effectLst/>
                <a:latin typeface="Nirmala UI Semilight" panose="020B0402040204020203" pitchFamily="34" charset="0"/>
                <a:cs typeface="Nirmala UI Semilight" panose="020B0402040204020203" pitchFamily="34" charset="0"/>
              </a:rPr>
              <a:t>Role and Responsibilities of the Speaker</a:t>
            </a:r>
            <a:br>
              <a:rPr lang="en-US" sz="1000" b="0" i="0" dirty="0">
                <a:solidFill>
                  <a:srgbClr val="000000"/>
                </a:solidFill>
                <a:effectLst/>
                <a:latin typeface="Nirmala UI Semilight" panose="020B0402040204020203" pitchFamily="34" charset="0"/>
                <a:cs typeface="Nirmala UI Semilight" panose="020B0402040204020203" pitchFamily="34" charset="0"/>
              </a:rPr>
            </a:br>
            <a:r>
              <a:rPr lang="en-US" sz="2300" b="0" i="0" dirty="0">
                <a:solidFill>
                  <a:srgbClr val="000000"/>
                </a:solidFill>
                <a:effectLst/>
                <a:latin typeface="Nirmala UI Semilight" panose="020B0402040204020203" pitchFamily="34" charset="0"/>
                <a:cs typeface="Nirmala UI Semilight" panose="020B0402040204020203" pitchFamily="34" charset="0"/>
              </a:rPr>
              <a:t>These serve as the lifeline of the </a:t>
            </a:r>
            <a:r>
              <a:rPr lang="en-US" sz="2300" b="1" i="0" dirty="0">
                <a:solidFill>
                  <a:srgbClr val="000000"/>
                </a:solidFill>
                <a:effectLst/>
                <a:latin typeface="Nirmala UI Semilight" panose="020B0402040204020203" pitchFamily="34" charset="0"/>
                <a:cs typeface="Nirmala UI Semilight" panose="020B0402040204020203" pitchFamily="34" charset="0"/>
              </a:rPr>
              <a:t>quality of interaction in communication</a:t>
            </a:r>
            <a:r>
              <a:rPr lang="en-US" sz="2300" b="0" i="0" dirty="0">
                <a:solidFill>
                  <a:srgbClr val="000000"/>
                </a:solidFill>
                <a:effectLst/>
                <a:latin typeface="Nirmala UI Semilight" panose="020B0402040204020203" pitchFamily="34" charset="0"/>
                <a:cs typeface="Nirmala UI Semilight" panose="020B0402040204020203" pitchFamily="34" charset="0"/>
              </a:rPr>
              <a:t> because the speaker handles the pros and cons of the feedback received. When these are met, he creates a diversified way of thinking.</a:t>
            </a:r>
          </a:p>
        </p:txBody>
      </p:sp>
      <p:pic>
        <p:nvPicPr>
          <p:cNvPr id="3" name="Audio 2">
            <a:hlinkClick r:id="" action="ppaction://media"/>
            <a:extLst>
              <a:ext uri="{FF2B5EF4-FFF2-40B4-BE49-F238E27FC236}">
                <a16:creationId xmlns:a16="http://schemas.microsoft.com/office/drawing/2014/main" id="{02F6CAED-4795-4896-8B77-4C044E894D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9294011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9584">
        <p15:prstTrans prst="fallOver"/>
      </p:transition>
    </mc:Choice>
    <mc:Fallback>
      <p:transition spd="slow" advTm="195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86A5-5EF9-468B-80F2-DF3BC3DBD9C3}"/>
              </a:ext>
            </a:extLst>
          </p:cNvPr>
          <p:cNvSpPr>
            <a:spLocks noGrp="1"/>
          </p:cNvSpPr>
          <p:nvPr>
            <p:ph type="ctrTitle"/>
          </p:nvPr>
        </p:nvSpPr>
        <p:spPr>
          <a:xfrm>
            <a:off x="2603157" y="1103871"/>
            <a:ext cx="7199870" cy="3163329"/>
          </a:xfrm>
        </p:spPr>
        <p:txBody>
          <a:bodyPr>
            <a:normAutofit/>
          </a:bodyPr>
          <a:lstStyle/>
          <a:p>
            <a:pPr algn="l"/>
            <a:r>
              <a:rPr lang="en-US" sz="2400" b="1" i="0" dirty="0">
                <a:solidFill>
                  <a:srgbClr val="000000"/>
                </a:solidFill>
                <a:effectLst/>
                <a:latin typeface="Nirmala UI Semilight" panose="020B0402040204020203" pitchFamily="34" charset="0"/>
                <a:cs typeface="Nirmala UI Semilight" panose="020B0402040204020203" pitchFamily="34" charset="0"/>
              </a:rPr>
              <a:t>The Audience </a:t>
            </a:r>
            <a:r>
              <a:rPr lang="en-US" sz="2400" b="0" i="0" dirty="0">
                <a:solidFill>
                  <a:srgbClr val="000000"/>
                </a:solidFill>
                <a:effectLst/>
                <a:latin typeface="Nirmala UI Semilight" panose="020B0402040204020203" pitchFamily="34" charset="0"/>
                <a:cs typeface="Nirmala UI Semilight" panose="020B0402040204020203" pitchFamily="34" charset="0"/>
              </a:rPr>
              <a:t>– Refers to the listeners who may react to the ideas presented. Their reactions may enhance or diminish the flow of the communication based on how interesting the topic is.</a:t>
            </a:r>
          </a:p>
        </p:txBody>
      </p:sp>
      <p:pic>
        <p:nvPicPr>
          <p:cNvPr id="3" name="Audio 2">
            <a:hlinkClick r:id="" action="ppaction://media"/>
            <a:extLst>
              <a:ext uri="{FF2B5EF4-FFF2-40B4-BE49-F238E27FC236}">
                <a16:creationId xmlns:a16="http://schemas.microsoft.com/office/drawing/2014/main" id="{7FC1EFAC-0B63-4395-9B8C-AFEBED55E0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85993936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4499">
        <p15:prstTrans prst="fallOver"/>
      </p:transition>
    </mc:Choice>
    <mc:Fallback>
      <p:transition spd="slow" advTm="1449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86A5-5EF9-468B-80F2-DF3BC3DBD9C3}"/>
              </a:ext>
            </a:extLst>
          </p:cNvPr>
          <p:cNvSpPr>
            <a:spLocks noGrp="1"/>
          </p:cNvSpPr>
          <p:nvPr>
            <p:ph type="ctrTitle"/>
          </p:nvPr>
        </p:nvSpPr>
        <p:spPr>
          <a:xfrm>
            <a:off x="2603157" y="1103871"/>
            <a:ext cx="7199870" cy="3163329"/>
          </a:xfrm>
        </p:spPr>
        <p:txBody>
          <a:bodyPr>
            <a:normAutofit/>
          </a:bodyPr>
          <a:lstStyle/>
          <a:p>
            <a:pPr algn="l"/>
            <a:r>
              <a:rPr lang="en-US" sz="2400" b="1" i="0" dirty="0">
                <a:solidFill>
                  <a:srgbClr val="000000"/>
                </a:solidFill>
                <a:effectLst/>
                <a:latin typeface="Nirmala UI Semilight" panose="020B0402040204020203" pitchFamily="34" charset="0"/>
                <a:cs typeface="Nirmala UI Semilight" panose="020B0402040204020203" pitchFamily="34" charset="0"/>
              </a:rPr>
              <a:t>Relationship</a:t>
            </a:r>
            <a:r>
              <a:rPr lang="en-US" sz="2400" b="0" i="0" dirty="0">
                <a:solidFill>
                  <a:srgbClr val="000000"/>
                </a:solidFill>
                <a:effectLst/>
                <a:latin typeface="Nirmala UI Semilight" panose="020B0402040204020203" pitchFamily="34" charset="0"/>
                <a:cs typeface="Nirmala UI Semilight" panose="020B0402040204020203" pitchFamily="34" charset="0"/>
              </a:rPr>
              <a:t> - The bond between the speaker and listener which may depend on how the discussions relate to their interests and knowledge.</a:t>
            </a:r>
          </a:p>
        </p:txBody>
      </p:sp>
      <p:pic>
        <p:nvPicPr>
          <p:cNvPr id="3" name="Audio 2">
            <a:hlinkClick r:id="" action="ppaction://media"/>
            <a:extLst>
              <a:ext uri="{FF2B5EF4-FFF2-40B4-BE49-F238E27FC236}">
                <a16:creationId xmlns:a16="http://schemas.microsoft.com/office/drawing/2014/main" id="{8C36CA3E-033E-40BF-820C-C68BFD8AFA4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4023594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2037">
        <p15:prstTrans prst="fallOver"/>
      </p:transition>
    </mc:Choice>
    <mc:Fallback>
      <p:transition spd="slow" advTm="120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86A5-5EF9-468B-80F2-DF3BC3DBD9C3}"/>
              </a:ext>
            </a:extLst>
          </p:cNvPr>
          <p:cNvSpPr>
            <a:spLocks noGrp="1"/>
          </p:cNvSpPr>
          <p:nvPr>
            <p:ph type="ctrTitle"/>
          </p:nvPr>
        </p:nvSpPr>
        <p:spPr>
          <a:xfrm>
            <a:off x="2603157" y="1103871"/>
            <a:ext cx="7199870" cy="3163329"/>
          </a:xfrm>
        </p:spPr>
        <p:txBody>
          <a:bodyPr>
            <a:normAutofit/>
          </a:bodyPr>
          <a:lstStyle/>
          <a:p>
            <a:pPr algn="l"/>
            <a:r>
              <a:rPr lang="en-US" sz="2400" b="1" i="0" dirty="0">
                <a:solidFill>
                  <a:srgbClr val="000000"/>
                </a:solidFill>
                <a:effectLst/>
                <a:latin typeface="Nirmala UI Semilight" panose="020B0402040204020203" pitchFamily="34" charset="0"/>
                <a:cs typeface="Nirmala UI Semilight" panose="020B0402040204020203" pitchFamily="34" charset="0"/>
              </a:rPr>
              <a:t>Quality Interaction </a:t>
            </a:r>
            <a:r>
              <a:rPr lang="en-US" sz="2400" b="0" i="0" dirty="0">
                <a:solidFill>
                  <a:srgbClr val="000000"/>
                </a:solidFill>
                <a:effectLst/>
                <a:latin typeface="Nirmala UI Semilight" panose="020B0402040204020203" pitchFamily="34" charset="0"/>
                <a:cs typeface="Nirmala UI Semilight" panose="020B0402040204020203" pitchFamily="34" charset="0"/>
              </a:rPr>
              <a:t>– This is achieved when the speaker and the listener are able to exchange related information which improves their reception.</a:t>
            </a:r>
          </a:p>
        </p:txBody>
      </p:sp>
      <p:pic>
        <p:nvPicPr>
          <p:cNvPr id="3" name="Audio 2">
            <a:hlinkClick r:id="" action="ppaction://media"/>
            <a:extLst>
              <a:ext uri="{FF2B5EF4-FFF2-40B4-BE49-F238E27FC236}">
                <a16:creationId xmlns:a16="http://schemas.microsoft.com/office/drawing/2014/main" id="{08F293B6-DBC0-4E2E-A40F-C55E4D639F6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95708123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2571">
        <p15:prstTrans prst="fallOver"/>
      </p:transition>
    </mc:Choice>
    <mc:Fallback>
      <p:transition spd="slow" advTm="1257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86A5-5EF9-468B-80F2-DF3BC3DBD9C3}"/>
              </a:ext>
            </a:extLst>
          </p:cNvPr>
          <p:cNvSpPr>
            <a:spLocks noGrp="1"/>
          </p:cNvSpPr>
          <p:nvPr>
            <p:ph type="ctrTitle"/>
          </p:nvPr>
        </p:nvSpPr>
        <p:spPr>
          <a:xfrm>
            <a:off x="2603157" y="1103871"/>
            <a:ext cx="7199870" cy="3550507"/>
          </a:xfrm>
        </p:spPr>
        <p:txBody>
          <a:bodyPr>
            <a:normAutofit/>
          </a:bodyPr>
          <a:lstStyle/>
          <a:p>
            <a:pPr algn="l"/>
            <a:r>
              <a:rPr lang="en-US" sz="2400" b="1" i="0" dirty="0">
                <a:solidFill>
                  <a:srgbClr val="000000"/>
                </a:solidFill>
                <a:effectLst/>
                <a:latin typeface="Nirmala UI Semilight" panose="020B0402040204020203" pitchFamily="34" charset="0"/>
                <a:cs typeface="Nirmala UI Semilight" panose="020B0402040204020203" pitchFamily="34" charset="0"/>
              </a:rPr>
              <a:t>The Delivery </a:t>
            </a:r>
            <a:r>
              <a:rPr lang="en-US" sz="2400" b="0" i="0" dirty="0">
                <a:solidFill>
                  <a:srgbClr val="000000"/>
                </a:solidFill>
                <a:effectLst/>
                <a:latin typeface="Nirmala UI Semilight" panose="020B0402040204020203" pitchFamily="34" charset="0"/>
                <a:cs typeface="Nirmala UI Semilight" panose="020B0402040204020203" pitchFamily="34" charset="0"/>
              </a:rPr>
              <a:t>– This is affected whether the listeners are able to fully understand the concept implied or creates doubtful remarks. Proper delivery requires techniques which demand the speaker to express thoroughly.</a:t>
            </a:r>
          </a:p>
        </p:txBody>
      </p:sp>
      <p:pic>
        <p:nvPicPr>
          <p:cNvPr id="3" name="Audio 2">
            <a:hlinkClick r:id="" action="ppaction://media"/>
            <a:extLst>
              <a:ext uri="{FF2B5EF4-FFF2-40B4-BE49-F238E27FC236}">
                <a16:creationId xmlns:a16="http://schemas.microsoft.com/office/drawing/2014/main" id="{4EBD17A5-0177-4DFA-AF28-AEE9E97B18E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4336375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7192">
        <p15:prstTrans prst="fallOver"/>
      </p:transition>
    </mc:Choice>
    <mc:Fallback>
      <p:transition spd="slow" advTm="1719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86A5-5EF9-468B-80F2-DF3BC3DBD9C3}"/>
              </a:ext>
            </a:extLst>
          </p:cNvPr>
          <p:cNvSpPr>
            <a:spLocks noGrp="1"/>
          </p:cNvSpPr>
          <p:nvPr>
            <p:ph type="ctrTitle"/>
          </p:nvPr>
        </p:nvSpPr>
        <p:spPr>
          <a:xfrm>
            <a:off x="2603157" y="1103870"/>
            <a:ext cx="7224584" cy="3550507"/>
          </a:xfrm>
        </p:spPr>
        <p:txBody>
          <a:bodyPr>
            <a:normAutofit/>
          </a:bodyPr>
          <a:lstStyle/>
          <a:p>
            <a:pPr algn="l"/>
            <a:r>
              <a:rPr lang="en-US" sz="2400" b="1" i="0" dirty="0">
                <a:solidFill>
                  <a:srgbClr val="000000"/>
                </a:solidFill>
                <a:effectLst/>
                <a:latin typeface="Nirmala UI Semilight" panose="020B0402040204020203" pitchFamily="34" charset="0"/>
                <a:cs typeface="Nirmala UI Semilight" panose="020B0402040204020203" pitchFamily="34" charset="0"/>
              </a:rPr>
              <a:t>The Message </a:t>
            </a:r>
            <a:r>
              <a:rPr lang="en-US" sz="2400" b="0" i="0" dirty="0">
                <a:solidFill>
                  <a:srgbClr val="000000"/>
                </a:solidFill>
                <a:effectLst/>
                <a:latin typeface="Nirmala UI Semilight" panose="020B0402040204020203" pitchFamily="34" charset="0"/>
                <a:cs typeface="Nirmala UI Semilight" panose="020B0402040204020203" pitchFamily="34" charset="0"/>
              </a:rPr>
              <a:t>– This is the core concept of the interaction. When the speaker is able to answer all the questions of the listener beforehand and received by them positively, then the message is correct and acceptable.</a:t>
            </a:r>
          </a:p>
        </p:txBody>
      </p:sp>
      <p:pic>
        <p:nvPicPr>
          <p:cNvPr id="3" name="Audio 2">
            <a:hlinkClick r:id="" action="ppaction://media"/>
            <a:extLst>
              <a:ext uri="{FF2B5EF4-FFF2-40B4-BE49-F238E27FC236}">
                <a16:creationId xmlns:a16="http://schemas.microsoft.com/office/drawing/2014/main" id="{63D6987A-0B96-4F50-8AEE-AE2E9692FC2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6601912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7517">
        <p15:prstTrans prst="fallOver"/>
      </p:transition>
    </mc:Choice>
    <mc:Fallback>
      <p:transition spd="slow" advTm="1751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142</TotalTime>
  <Words>582</Words>
  <Application>Microsoft Office PowerPoint</Application>
  <PresentationFormat>Widescreen</PresentationFormat>
  <Paragraphs>24</Paragraphs>
  <Slides>12</Slides>
  <Notes>0</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Garamond</vt:lpstr>
      <vt:lpstr>Nirmala UI Semilight</vt:lpstr>
      <vt:lpstr>Organic</vt:lpstr>
      <vt:lpstr>How can the sudden change in communicative strategy in a conversation affect the quality of interaction,  the speaker-audience relationship, the role and responsibilities of the speaker, the message, and the delivery?</vt:lpstr>
      <vt:lpstr>Communicative strategy - is the most effective tool in delivering and acquiring information from both speaker and listener. This is used to efficiently share useful ideas to provide quality of interaction in communication based on previous references.  </vt:lpstr>
      <vt:lpstr>It affects the following: The Speaker – Chooses the most familiar topic which he is willing to discuss and expound at the extent of his expertise. He initiates the interaction and takes control of the success of the communication by means of proper way of presentation.  </vt:lpstr>
      <vt:lpstr>Role and Responsibilities of the Speaker These serve as the lifeline of the quality of interaction in communication because the speaker handles the pros and cons of the feedback received. When these are met, he creates a diversified way of thinking.</vt:lpstr>
      <vt:lpstr>The Audience – Refers to the listeners who may react to the ideas presented. Their reactions may enhance or diminish the flow of the communication based on how interesting the topic is.</vt:lpstr>
      <vt:lpstr>Relationship - The bond between the speaker and listener which may depend on how the discussions relate to their interests and knowledge.</vt:lpstr>
      <vt:lpstr>Quality Interaction – This is achieved when the speaker and the listener are able to exchange related information which improves their reception.</vt:lpstr>
      <vt:lpstr>The Delivery – This is affected whether the listeners are able to fully understand the concept implied or creates doubtful remarks. Proper delivery requires techniques which demand the speaker to express thoroughly.</vt:lpstr>
      <vt:lpstr>The Message – This is the core concept of the interaction. When the speaker is able to answer all the questions of the listener beforehand and received by them positively, then the message is correct and acceptable.</vt:lpstr>
      <vt:lpstr>When communicative strategies are used effectively, both the speaker and listener improve their interactive inputs and outputs.</vt:lpstr>
      <vt:lpstr>Topic Control</vt:lpstr>
      <vt:lpstr>Types of Communication strategies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can the sudden change in communicative strategy in a conversation affect the quality of interaction,  the speaker-audience relationship, the role and responsibilities of the speaker, the message, and the delivery?</dc:title>
  <dc:creator>Jerson Carin</dc:creator>
  <cp:lastModifiedBy>Jerson Carin</cp:lastModifiedBy>
  <cp:revision>5</cp:revision>
  <dcterms:created xsi:type="dcterms:W3CDTF">2021-01-19T13:16:57Z</dcterms:created>
  <dcterms:modified xsi:type="dcterms:W3CDTF">2021-01-20T12:14:35Z</dcterms:modified>
</cp:coreProperties>
</file>

<file path=docProps/thumbnail.jpeg>
</file>